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8948"/>
  </p:normalViewPr>
  <p:slideViewPr>
    <p:cSldViewPr snapToGrid="0">
      <p:cViewPr varScale="1">
        <p:scale>
          <a:sx n="114" d="100"/>
          <a:sy n="114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2FF2-846C-CA4D-9E67-2B0B4473956E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4A19-DB39-4348-90D8-B1546F4CE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0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begin with,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few plots to see how the data is arranged. The correlation between features and features' distribution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A4A19-DB39-4348-90D8-B1546F4CE4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8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DBFA-76A7-47AF-9BB7-91C7E92FE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FCEF8-F352-4DF2-8B9A-068A94C8A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ahnschrift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CD26-1F8B-4B5C-9AA2-6F87AACB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B0468-ADBA-43E5-9CA0-F9C6C0DF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EDD7F-5F7B-4D2B-8257-1D28911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D92D-C72F-47C8-A3CF-124A5B506CFB}"/>
              </a:ext>
            </a:extLst>
          </p:cNvPr>
          <p:cNvGrpSpPr/>
          <p:nvPr userDrawn="1"/>
        </p:nvGrpSpPr>
        <p:grpSpPr>
          <a:xfrm>
            <a:off x="0" y="0"/>
            <a:ext cx="12192000" cy="803257"/>
            <a:chOff x="0" y="0"/>
            <a:chExt cx="12192000" cy="803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7C4A60-2234-41F9-A3E2-0DF9F6D292F6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5176EE-E22D-4738-84DC-63BFABFC9C6B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2F5E75A-B9D3-450F-BA4F-064835EF1371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B26C25C-C7C3-4912-8CF1-A4586D3353E0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C02A212-7007-44D0-952B-1567C908070A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565A2E1-6FD4-421E-906B-2BE55A0A6870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2AB1BE2-3B34-4319-9387-14AD8AB0672B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ECCD8F2-A9C8-47CC-BE25-C22C82B7AD55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5CCCC7-A965-43DC-9027-3C6C9791E578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05E02C1-C9C4-4C9D-ADB8-07F6EB91679C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230DB-DF71-4C13-92C1-E1C98BF00DE8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77C1B01-6AC6-4F36-981F-C97C69A328F2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B35DC5-4AA3-42B7-92EF-05316FA290B3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ACE95F-B9C5-4725-A281-22ECA57B37DD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A8AB4E-CF99-44CE-B9A1-4CB99EECC55A}"/>
              </a:ext>
            </a:extLst>
          </p:cNvPr>
          <p:cNvGrpSpPr/>
          <p:nvPr userDrawn="1"/>
        </p:nvGrpSpPr>
        <p:grpSpPr>
          <a:xfrm>
            <a:off x="-1" y="6054743"/>
            <a:ext cx="12192000" cy="803257"/>
            <a:chOff x="0" y="0"/>
            <a:chExt cx="12192000" cy="8032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3DF22E-6BD2-4E55-8143-E1D3D05199B6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5835DB1-CA70-4276-8AF2-D8D80CE7FA41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F5738BF-729E-4EC0-B6A3-C457D93EF7A0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1C22A9B-681A-41B0-9172-DA5ED7B1BDB7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89B1326-3833-4253-9078-7F015643106C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2A7232F-D781-4240-9955-D8BDE830F65F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12A02CD-C559-416B-A9FC-377C23BF53EB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B329700-DF67-4665-AFB3-8189705A1FB1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86C3015-D0FF-4646-9F1F-85A188E4153D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9DF9F2E-C06D-4233-A727-E2596B2EA72E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11A488E-A8D0-4254-B81F-C525C3E1C132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7C41ECB-1313-42E3-9E23-D5D80855D05F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16C5080-A298-41C0-A711-2456AB7CF093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4B4AC99-4789-49D6-8A56-30BBB734A712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55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B3B8-A1FD-4506-9397-876A594D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D0454-BC68-409B-8544-AD50201D5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FA0EA-4BB6-4F96-96AF-5B88A1EF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D6B09-F6D7-41DF-887A-2497FD30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F97F-A573-44BC-ABEB-FCDCCB7F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18042-D1A0-4C1A-B158-0FE544B9E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0D33-B9FD-4E93-94DB-F484F75F0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2162-EA7E-4C16-8CCE-492FEB54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CBE70-62E7-4123-8808-E8BB7229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46AD-1783-4FFC-8B84-58FBE848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73BF-839A-4B97-AC0B-1504A9E0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15889"/>
            <a:ext cx="10515600" cy="750211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0BE5-86D4-4981-A4FE-67C97369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00"/>
            <a:ext cx="10515600" cy="448864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DA49-111C-481A-9FBC-59447129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AB7C-D011-4F36-9315-6A154909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AB774-DED1-41AB-9696-4732B9D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349BFC-BC3B-4837-901F-2DA500057E13}"/>
              </a:ext>
            </a:extLst>
          </p:cNvPr>
          <p:cNvGrpSpPr/>
          <p:nvPr userDrawn="1"/>
        </p:nvGrpSpPr>
        <p:grpSpPr>
          <a:xfrm>
            <a:off x="0" y="0"/>
            <a:ext cx="12192000" cy="803257"/>
            <a:chOff x="0" y="0"/>
            <a:chExt cx="12192000" cy="803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09F905-A649-4F7F-9E2B-A37376653AE4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6CED510-9CD0-4243-8A97-9CF5182C5F9D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A90EB1-8AEE-4547-BDE9-D724D3E4ECA3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7F0073-0318-4780-B900-8A4EFA58F450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16EBCA-BFEB-4E8B-A128-7C54443432FC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BD63E93-E421-4038-B5BA-1D6C66790977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6C86066-F1D7-42BF-832B-E7CAB4954CF8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6452D5-0DB3-4977-97DC-7CD9D7E54080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63B3D0-A27B-4F5E-B818-4F07070957F6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802FF90-B15C-4D60-ADB6-9D7E1A49383F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6EC9145-BED8-425A-9797-120F0E7E4D29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FF78745-F27B-4A60-9782-1A1C265DA1FF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15639AA-48B8-4B41-93D9-E279F5906688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497990-25BA-4AE1-816D-6726899131C7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E3C73C-FA82-43EA-979E-FE75255926D9}"/>
              </a:ext>
            </a:extLst>
          </p:cNvPr>
          <p:cNvGrpSpPr/>
          <p:nvPr userDrawn="1"/>
        </p:nvGrpSpPr>
        <p:grpSpPr>
          <a:xfrm>
            <a:off x="-1" y="6054743"/>
            <a:ext cx="12192000" cy="803257"/>
            <a:chOff x="0" y="0"/>
            <a:chExt cx="12192000" cy="8032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E2B458-A349-4B9E-B4E4-66D86F0072EB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660D856-5243-4434-BF6C-819FDD463174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48D2D73-F9ED-404C-997D-8B8F92AB2295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9A03313-58FA-4A14-84B2-68C873FB21EC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C8305C-3FB7-4C9D-9B4C-2CB832F760F5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029A43-1BB5-4B6D-B751-8BB255631E7D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7A6DBD-9A2C-4335-9BD9-C0F6CD69E6B8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5B45669-E06E-4B1E-854C-4866EF612F88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B539502-1514-48C2-A08A-FDDE27DB492C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D6AEF9B-970D-4FC0-8A9C-E92D3125A42A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89B4BD3-0E64-48F6-8FCE-B1C1428825FD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35A2C1A-EDD0-4F3F-B684-DF47D809ECC3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36C664D-08F5-426C-AC16-A4FB6770CC6D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2F6BD17-3872-4305-907F-62B682551C5B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2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D303-E4A9-469B-88DC-4E14B72B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CF84D-A120-49B3-BA7B-D6B7478C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4CC2B-BD10-4DE2-A1FC-84783106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29C6F-4545-4F23-9660-C954E14D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3F22-4BD6-4D2F-A097-7A4BC59B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31BF-87C0-4250-B380-23A5C110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104E-313B-444A-B353-48DF7A39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DACEE-F410-489E-B8FF-11B7F9D97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BAAE4-8735-4043-A2B3-C95E08E2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CC217-B02D-43EC-A7F4-9D52F469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ACD1D-3DFB-4263-85FE-89B594A9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7D89-45A9-4B9D-A9AE-72AD6856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9D63C-802B-4203-99F0-5F330F48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035D4-350D-40FA-9909-B24E1AAE5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58429-1B99-4F69-B3E0-FE98DE0D9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69646-73C0-4799-9920-AF4FBC09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38D81-2E1E-4BE2-AA07-9F746B31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E51EC-D8D0-4555-BC5F-E6B68664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21D11-C828-45C9-B711-D421A12B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E480-B6C8-4EAD-B3DD-4A7517AA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A8AA5-6404-475A-A22B-68A80D00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77C0C-6394-4C50-83DE-52875DA5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8E9BC-0D62-4559-B649-8B973124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54C49-2F50-4E06-B3A3-B91261EF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7D908-D97B-4A25-80A9-799E5E1C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648BD-86D4-4009-8750-6670C12D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D34C-81A2-4011-81E5-7C099477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C3F9-A3AD-4DFC-91E8-1863B174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8FDAC-84A4-4484-8885-9D1C46BD9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42475-7594-42F1-8880-A3D35C85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10701-7F67-4FE2-A92B-0D746CE0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A4E2-4F16-4B8F-ADC5-686797FC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DC7A-5887-473F-B3E0-0ACD0EBE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63F11-2626-49D6-9404-817087C26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E4166-BC7F-4C58-A0EC-5CC93D1DD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CDAEA-43A2-4B32-AA3B-7D21707F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11D56-4F02-41C9-9C60-B89833AA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5EAFC-27DD-404E-BF5C-7B3D096E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7D432-96DA-45EA-8FE7-047F6ED0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A15F7-7DBC-4216-9B47-44482A3A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BF5F-CE93-48D1-B1B5-F8CAB828B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A3741-399F-41AD-975E-3B59692AA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6A6C-DC84-4274-864E-E91B77779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profile/naazneen.khan#!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C6AA-D06D-4720-BB1C-2EE70B3FF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36633-B06C-4769-AEBC-F78AF2E6A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Got successful movie?</a:t>
            </a:r>
          </a:p>
        </p:txBody>
      </p:sp>
    </p:spTree>
    <p:extLst>
      <p:ext uri="{BB962C8B-B14F-4D97-AF65-F5344CB8AC3E}">
        <p14:creationId xmlns:p14="http://schemas.microsoft.com/office/powerpoint/2010/main" val="19474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C1B8-18E4-4160-8368-1D99094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make successful movie?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53B7-5E46-4248-9FF7-FC8691F48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database</a:t>
            </a:r>
          </a:p>
          <a:p>
            <a:pPr lvl="1"/>
            <a:r>
              <a:rPr lang="en-US" dirty="0"/>
              <a:t>Source: Kaggle</a:t>
            </a:r>
          </a:p>
          <a:p>
            <a:pPr lvl="1"/>
            <a:r>
              <a:rPr lang="en-US" dirty="0"/>
              <a:t>Data:</a:t>
            </a:r>
          </a:p>
          <a:p>
            <a:pPr lvl="2"/>
            <a:r>
              <a:rPr lang="en-US" dirty="0"/>
              <a:t>Director</a:t>
            </a:r>
          </a:p>
          <a:p>
            <a:pPr lvl="2"/>
            <a:r>
              <a:rPr lang="en-US" dirty="0"/>
              <a:t>Actors</a:t>
            </a:r>
          </a:p>
          <a:p>
            <a:pPr lvl="2"/>
            <a:r>
              <a:rPr lang="en-US" dirty="0"/>
              <a:t>Producers</a:t>
            </a:r>
          </a:p>
          <a:p>
            <a:pPr lvl="2"/>
            <a:r>
              <a:rPr lang="en-US" dirty="0"/>
              <a:t>Total box-office</a:t>
            </a:r>
          </a:p>
          <a:p>
            <a:pPr lvl="2"/>
            <a:r>
              <a:rPr lang="en-US" dirty="0"/>
              <a:t>Theme</a:t>
            </a:r>
          </a:p>
          <a:p>
            <a:pPr lvl="2"/>
            <a:r>
              <a:rPr lang="en-US" dirty="0"/>
              <a:t>Rating</a:t>
            </a:r>
          </a:p>
          <a:p>
            <a:pPr lvl="2"/>
            <a:r>
              <a:rPr lang="en-US" dirty="0"/>
              <a:t>Length</a:t>
            </a:r>
          </a:p>
          <a:p>
            <a:pPr lvl="2"/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DE4EB-CCC3-464C-9F93-57E2DA75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9" y="2554344"/>
            <a:ext cx="7972246" cy="2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F06D-5B87-4FA8-9535-181ACF26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42E0-B2C0-4BC5-8545-B57C76D3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Tableau visualization engine</a:t>
            </a:r>
          </a:p>
          <a:p>
            <a:pPr lvl="1"/>
            <a:r>
              <a:rPr lang="en-US" dirty="0"/>
              <a:t>Identify correlations</a:t>
            </a:r>
          </a:p>
          <a:p>
            <a:r>
              <a:rPr lang="en-US" dirty="0"/>
              <a:t>Machine learning DNA</a:t>
            </a:r>
          </a:p>
          <a:p>
            <a:pPr lvl="1"/>
            <a:r>
              <a:rPr lang="en-US" dirty="0"/>
              <a:t>Sci-kit models</a:t>
            </a:r>
          </a:p>
          <a:p>
            <a:r>
              <a:rPr lang="en-US" dirty="0"/>
              <a:t>Analysis App</a:t>
            </a:r>
          </a:p>
          <a:p>
            <a:pPr lvl="1"/>
            <a:r>
              <a:rPr lang="en-US" dirty="0"/>
              <a:t>Heroku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135D1C-8156-47C3-B789-0280BE279A04}"/>
              </a:ext>
            </a:extLst>
          </p:cNvPr>
          <p:cNvSpPr/>
          <p:nvPr/>
        </p:nvSpPr>
        <p:spPr>
          <a:xfrm>
            <a:off x="6762584" y="1188721"/>
            <a:ext cx="2989691" cy="8471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IMDB movie database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DE887C6-6EDB-4FDE-9AE0-1B89410EA1B0}"/>
              </a:ext>
            </a:extLst>
          </p:cNvPr>
          <p:cNvSpPr/>
          <p:nvPr/>
        </p:nvSpPr>
        <p:spPr>
          <a:xfrm>
            <a:off x="6762583" y="2786102"/>
            <a:ext cx="2989691" cy="124918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727DDC-1C7A-43D2-8DC0-497C86A658F8}"/>
              </a:ext>
            </a:extLst>
          </p:cNvPr>
          <p:cNvSpPr/>
          <p:nvPr/>
        </p:nvSpPr>
        <p:spPr>
          <a:xfrm>
            <a:off x="6762584" y="4788011"/>
            <a:ext cx="2989691" cy="8471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Secret sauce?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528AB66-7CD8-4827-BEE8-F694C6AFB855}"/>
              </a:ext>
            </a:extLst>
          </p:cNvPr>
          <p:cNvSpPr/>
          <p:nvPr/>
        </p:nvSpPr>
        <p:spPr>
          <a:xfrm>
            <a:off x="7718727" y="2060910"/>
            <a:ext cx="1077401" cy="69971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124B4A8-A3AA-4DA1-8352-B5DBA2DCF6A4}"/>
              </a:ext>
            </a:extLst>
          </p:cNvPr>
          <p:cNvSpPr/>
          <p:nvPr/>
        </p:nvSpPr>
        <p:spPr>
          <a:xfrm>
            <a:off x="7718727" y="4059318"/>
            <a:ext cx="1077401" cy="69971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DF8119-C514-47A9-A410-9969394C2FA5}"/>
              </a:ext>
            </a:extLst>
          </p:cNvPr>
          <p:cNvSpPr/>
          <p:nvPr/>
        </p:nvSpPr>
        <p:spPr>
          <a:xfrm>
            <a:off x="5585791" y="1943479"/>
            <a:ext cx="1144987" cy="2890914"/>
          </a:xfrm>
          <a:prstGeom prst="rightBrace">
            <a:avLst>
              <a:gd name="adj1" fmla="val 29514"/>
              <a:gd name="adj2" fmla="val 503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3C22-7F1B-4695-8AA3-5750D917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3BFE-636B-4B1F-87CD-252B6E6F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number of Rows : 5043</a:t>
            </a:r>
          </a:p>
          <a:p>
            <a:r>
              <a:rPr lang="en-US" dirty="0"/>
              <a:t>Dropped rows where gross/budget is null</a:t>
            </a:r>
          </a:p>
          <a:p>
            <a:pPr lvl="1"/>
            <a:r>
              <a:rPr lang="en-US" dirty="0"/>
              <a:t>Incorrect skew to the model</a:t>
            </a:r>
          </a:p>
          <a:p>
            <a:r>
              <a:rPr lang="en-US" dirty="0"/>
              <a:t>Aspect ratio</a:t>
            </a:r>
          </a:p>
          <a:p>
            <a:pPr lvl="1"/>
            <a:r>
              <a:rPr lang="en-US" dirty="0"/>
              <a:t>Weak correlation</a:t>
            </a:r>
          </a:p>
          <a:p>
            <a:r>
              <a:rPr lang="en-US" dirty="0"/>
              <a:t>Content rating</a:t>
            </a:r>
          </a:p>
          <a:p>
            <a:pPr lvl="1"/>
            <a:r>
              <a:rPr lang="en-US" dirty="0"/>
              <a:t>Legacy values were replaced with newer content rating</a:t>
            </a:r>
          </a:p>
          <a:p>
            <a:r>
              <a:rPr lang="en-US" dirty="0"/>
              <a:t>Replaced all other null / 0 values with column mean</a:t>
            </a:r>
          </a:p>
          <a:p>
            <a:r>
              <a:rPr lang="en-US" dirty="0"/>
              <a:t>The final CSV file contains 3806 number of Rows.</a:t>
            </a:r>
          </a:p>
        </p:txBody>
      </p:sp>
    </p:spTree>
    <p:extLst>
      <p:ext uri="{BB962C8B-B14F-4D97-AF65-F5344CB8AC3E}">
        <p14:creationId xmlns:p14="http://schemas.microsoft.com/office/powerpoint/2010/main" val="194736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AA54C-E5FF-1147-BD4A-83642F7A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7" y="1794698"/>
            <a:ext cx="4225836" cy="38324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77CE7E-616C-D34F-B5C6-D6E1AB79EFFE}"/>
              </a:ext>
            </a:extLst>
          </p:cNvPr>
          <p:cNvSpPr txBox="1">
            <a:spLocks/>
          </p:cNvSpPr>
          <p:nvPr/>
        </p:nvSpPr>
        <p:spPr>
          <a:xfrm>
            <a:off x="0" y="844824"/>
            <a:ext cx="12192000" cy="949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Schoolbook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Heatmap correlation to identify any features that can be dropped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D7CEB-1976-AF4D-8B52-4047E39A7C01}"/>
              </a:ext>
            </a:extLst>
          </p:cNvPr>
          <p:cNvSpPr/>
          <p:nvPr/>
        </p:nvSpPr>
        <p:spPr>
          <a:xfrm>
            <a:off x="4884943" y="1924854"/>
            <a:ext cx="7220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features = ['actor_3_facebook_likes', 'actor_1_facebook_likes', 'gross’, 'num_voted_users’,'cast_total_facebook_likes','imdb_score','facenumber_in_poster’, '</a:t>
            </a:r>
            <a:r>
              <a:rPr lang="en-US" dirty="0" err="1"/>
              <a:t>num_user_for_reviews</a:t>
            </a:r>
            <a:r>
              <a:rPr lang="en-US" dirty="0"/>
              <a:t>', 'budget', '</a:t>
            </a:r>
            <a:r>
              <a:rPr lang="en-US" dirty="0" err="1"/>
              <a:t>title_year</a:t>
            </a:r>
            <a:r>
              <a:rPr lang="en-US" dirty="0"/>
              <a:t>’, 'actor_2_facebook_likes', '</a:t>
            </a:r>
            <a:r>
              <a:rPr lang="en-US" dirty="0" err="1"/>
              <a:t>movie_facebook_likes</a:t>
            </a:r>
            <a:r>
              <a:rPr lang="en-US" dirty="0"/>
              <a:t>']</a:t>
            </a:r>
          </a:p>
          <a:p>
            <a:r>
              <a:rPr lang="en-US" dirty="0"/>
              <a:t>target = ['</a:t>
            </a:r>
            <a:r>
              <a:rPr lang="en-US" dirty="0" err="1"/>
              <a:t>imdb_score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4550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5BCE1-11AD-FC48-B47D-461B533CBD66}"/>
              </a:ext>
            </a:extLst>
          </p:cNvPr>
          <p:cNvSpPr txBox="1"/>
          <p:nvPr/>
        </p:nvSpPr>
        <p:spPr>
          <a:xfrm>
            <a:off x="10028583" y="6410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continued 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73596-946A-1541-B1DA-1278811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16889"/>
            <a:ext cx="7869827" cy="2355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CDAA54-9903-F144-A73A-83FBAFAE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2280124"/>
            <a:ext cx="3932305" cy="3421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B8CC0-F499-D64B-A975-43E1C927F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52" y="2625635"/>
            <a:ext cx="4154476" cy="2901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02601-F832-574D-95ED-796CC4FF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17" y="2625635"/>
            <a:ext cx="4155366" cy="28955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A09DB7-613E-B642-846A-60EF4A313852}"/>
              </a:ext>
            </a:extLst>
          </p:cNvPr>
          <p:cNvSpPr/>
          <p:nvPr/>
        </p:nvSpPr>
        <p:spPr>
          <a:xfrm>
            <a:off x="3389996" y="5786691"/>
            <a:ext cx="5193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https://public.tableau.com/profile/naazneen.khan#!/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2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9DEE-CEA1-AE4F-A117-CA1CB927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3" y="1"/>
            <a:ext cx="6826613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0E2BA-3CA4-E549-A2A2-74D0034B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138" y="3431252"/>
            <a:ext cx="3329759" cy="2412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4AFD8-5EC4-1B45-B7C8-637F9670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37" y="3235132"/>
            <a:ext cx="2889976" cy="28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6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AE4F-A22A-48FB-8658-FA1AF48D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815889"/>
            <a:ext cx="10515600" cy="750211"/>
          </a:xfrm>
        </p:spPr>
        <p:txBody>
          <a:bodyPr>
            <a:normAutofit/>
          </a:bodyPr>
          <a:lstStyle/>
          <a:p>
            <a:r>
              <a:rPr lang="en-US" sz="3600" dirty="0"/>
              <a:t>Comparing Models of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C864BB-76FA-4C41-9FED-49074609D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312756"/>
              </p:ext>
            </p:extLst>
          </p:nvPr>
        </p:nvGraphicFramePr>
        <p:xfrm>
          <a:off x="924998" y="2127430"/>
          <a:ext cx="10428800" cy="235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200">
                  <a:extLst>
                    <a:ext uri="{9D8B030D-6E8A-4147-A177-3AD203B41FA5}">
                      <a16:colId xmlns:a16="http://schemas.microsoft.com/office/drawing/2014/main" val="187268159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1571906354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4075381202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3301634693"/>
                    </a:ext>
                  </a:extLst>
                </a:gridCol>
              </a:tblGrid>
              <a:tr h="78570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015399"/>
                  </a:ext>
                </a:extLst>
              </a:tr>
              <a:tr h="785702">
                <a:tc>
                  <a:txBody>
                    <a:bodyPr/>
                    <a:lstStyle/>
                    <a:p>
                      <a:r>
                        <a:rPr lang="en-US" b="1" dirty="0"/>
                        <a:t>Complex (769 columns)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90720"/>
                  </a:ext>
                </a:extLst>
              </a:tr>
              <a:tr h="785702">
                <a:tc>
                  <a:txBody>
                    <a:bodyPr/>
                    <a:lstStyle/>
                    <a:p>
                      <a:r>
                        <a:rPr lang="en-US" b="1" dirty="0"/>
                        <a:t>Simple (</a:t>
                      </a:r>
                      <a:r>
                        <a:rPr lang="en-US" b="1"/>
                        <a:t>13 columns)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1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46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271</Words>
  <Application>Microsoft Macintosh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Light</vt:lpstr>
      <vt:lpstr>Calibri</vt:lpstr>
      <vt:lpstr>Calibri Light</vt:lpstr>
      <vt:lpstr>Century Schoolbook</vt:lpstr>
      <vt:lpstr>Segoe UI Black</vt:lpstr>
      <vt:lpstr>Office Theme</vt:lpstr>
      <vt:lpstr>Movie.net</vt:lpstr>
      <vt:lpstr>Want to make successful movie?</vt:lpstr>
      <vt:lpstr>Mechanics</vt:lpstr>
      <vt:lpstr>Data Cleanup</vt:lpstr>
      <vt:lpstr>PowerPoint Presentation</vt:lpstr>
      <vt:lpstr>PowerPoint Presentation</vt:lpstr>
      <vt:lpstr>PowerPoint Presentation</vt:lpstr>
      <vt:lpstr>Comparing Models of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</dc:creator>
  <cp:lastModifiedBy>Microsoft Office User</cp:lastModifiedBy>
  <cp:revision>44</cp:revision>
  <dcterms:created xsi:type="dcterms:W3CDTF">2018-12-08T21:00:44Z</dcterms:created>
  <dcterms:modified xsi:type="dcterms:W3CDTF">2018-12-15T01:26:21Z</dcterms:modified>
</cp:coreProperties>
</file>